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4" r:id="rId3"/>
    <p:sldId id="257" r:id="rId4"/>
    <p:sldId id="258" r:id="rId5"/>
    <p:sldId id="259" r:id="rId6"/>
    <p:sldId id="265" r:id="rId7"/>
    <p:sldId id="260" r:id="rId8"/>
    <p:sldId id="267" r:id="rId9"/>
    <p:sldId id="266"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5A748-C29E-4B8D-AD99-5FF7F88B092D}" type="datetimeFigureOut">
              <a:rPr lang="es-MX" smtClean="0"/>
              <a:t>07/10/2014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738C97-C621-477F-82CB-1EE11564B8E3}" type="slidenum">
              <a:rPr lang="es-MX" smtClean="0"/>
              <a:t>‹Nº›</a:t>
            </a:fld>
            <a:endParaRPr lang="es-MX"/>
          </a:p>
        </p:txBody>
      </p:sp>
    </p:spTree>
    <p:extLst>
      <p:ext uri="{BB962C8B-B14F-4D97-AF65-F5344CB8AC3E}">
        <p14:creationId xmlns:p14="http://schemas.microsoft.com/office/powerpoint/2010/main" val="45404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2C76CE-CAB5-4B1D-94D2-6315AC1AAF37}" type="slidenum">
              <a:rPr lang="es-ES"/>
              <a:pPr/>
              <a:t>9</a:t>
            </a:fld>
            <a:endParaRPr lang="es-ES"/>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s-MX" smtClean="0"/>
          </a:p>
        </p:txBody>
      </p:sp>
    </p:spTree>
    <p:extLst>
      <p:ext uri="{BB962C8B-B14F-4D97-AF65-F5344CB8AC3E}">
        <p14:creationId xmlns:p14="http://schemas.microsoft.com/office/powerpoint/2010/main" val="3237885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393447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5CB747-7A4B-4D05-AAAB-5D5EA1EB05B7}" type="datetimeFigureOut">
              <a:rPr lang="es-MX" smtClean="0"/>
              <a:t>07/10/2014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319501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121450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1130413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s-ES" smtClean="0"/>
              <a:t>Haga clic para modificar el estilo de texto del patrón</a:t>
            </a:r>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259636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3230487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3512375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2048012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439944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609600" y="274639"/>
            <a:ext cx="109728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A3ABFB-A2BF-492F-BCED-E826EB208C97}" type="slidenum">
              <a:rPr lang="es-ES"/>
              <a:pPr>
                <a:defRPr/>
              </a:pPr>
              <a:t>‹Nº›</a:t>
            </a:fld>
            <a:endParaRPr lang="es-ES"/>
          </a:p>
        </p:txBody>
      </p:sp>
    </p:spTree>
    <p:extLst>
      <p:ext uri="{BB962C8B-B14F-4D97-AF65-F5344CB8AC3E}">
        <p14:creationId xmlns:p14="http://schemas.microsoft.com/office/powerpoint/2010/main" val="53170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420056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95CB747-7A4B-4D05-AAAB-5D5EA1EB05B7}" type="datetimeFigureOut">
              <a:rPr lang="es-MX" smtClean="0"/>
              <a:t>07/10/2014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197224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95CB747-7A4B-4D05-AAAB-5D5EA1EB05B7}" type="datetimeFigureOut">
              <a:rPr lang="es-MX" smtClean="0"/>
              <a:t>07/10/2014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239202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95CB747-7A4B-4D05-AAAB-5D5EA1EB05B7}" type="datetimeFigureOut">
              <a:rPr lang="es-MX" smtClean="0"/>
              <a:t>07/10/2014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155388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95CB747-7A4B-4D05-AAAB-5D5EA1EB05B7}" type="datetimeFigureOut">
              <a:rPr lang="es-MX" smtClean="0"/>
              <a:t>07/10/2014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201814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CB747-7A4B-4D05-AAAB-5D5EA1EB05B7}" type="datetimeFigureOut">
              <a:rPr lang="es-MX" smtClean="0"/>
              <a:t>07/10/2014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7808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95CB747-7A4B-4D05-AAAB-5D5EA1EB05B7}" type="datetimeFigureOut">
              <a:rPr lang="es-MX" smtClean="0"/>
              <a:t>07/10/2014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184510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99212" y="5883275"/>
            <a:ext cx="914400" cy="365125"/>
          </a:xfrm>
        </p:spPr>
        <p:txBody>
          <a:bodyPr/>
          <a:lstStyle/>
          <a:p>
            <a:fld id="{A95CB747-7A4B-4D05-AAAB-5D5EA1EB05B7}" type="datetimeFigureOut">
              <a:rPr lang="es-MX" smtClean="0"/>
              <a:t>07/10/2014</a:t>
            </a:fld>
            <a:endParaRPr lang="es-MX"/>
          </a:p>
        </p:txBody>
      </p:sp>
      <p:sp>
        <p:nvSpPr>
          <p:cNvPr id="6" name="Footer Placeholder 5"/>
          <p:cNvSpPr>
            <a:spLocks noGrp="1"/>
          </p:cNvSpPr>
          <p:nvPr>
            <p:ph type="ftr" sz="quarter" idx="11"/>
          </p:nvPr>
        </p:nvSpPr>
        <p:spPr>
          <a:xfrm>
            <a:off x="1141412" y="5883275"/>
            <a:ext cx="5105400" cy="365125"/>
          </a:xfrm>
        </p:spPr>
        <p:txBody>
          <a:bodyPr/>
          <a:lstStyle/>
          <a:p>
            <a:endParaRPr lang="es-MX"/>
          </a:p>
        </p:txBody>
      </p:sp>
      <p:sp>
        <p:nvSpPr>
          <p:cNvPr id="7" name="Slide Number Placeholder 6"/>
          <p:cNvSpPr>
            <a:spLocks noGrp="1"/>
          </p:cNvSpPr>
          <p:nvPr>
            <p:ph type="sldNum" sz="quarter" idx="12"/>
          </p:nvPr>
        </p:nvSpPr>
        <p:spPr>
          <a:xfrm>
            <a:off x="10742612" y="5883275"/>
            <a:ext cx="322567" cy="365125"/>
          </a:xfrm>
        </p:spPr>
        <p:txBody>
          <a:bodyPr/>
          <a:lstStyle/>
          <a:p>
            <a:fld id="{1EFCEB9E-6AAB-44C3-AD87-32348ADDE8E9}" type="slidenum">
              <a:rPr lang="es-MX" smtClean="0"/>
              <a:t>‹Nº›</a:t>
            </a:fld>
            <a:endParaRPr lang="es-MX"/>
          </a:p>
        </p:txBody>
      </p:sp>
    </p:spTree>
    <p:extLst>
      <p:ext uri="{BB962C8B-B14F-4D97-AF65-F5344CB8AC3E}">
        <p14:creationId xmlns:p14="http://schemas.microsoft.com/office/powerpoint/2010/main" val="387905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95CB747-7A4B-4D05-AAAB-5D5EA1EB05B7}" type="datetimeFigureOut">
              <a:rPr lang="es-MX" smtClean="0"/>
              <a:t>07/10/2014</a:t>
            </a:fld>
            <a:endParaRPr lang="es-MX"/>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MX"/>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1EFCEB9E-6AAB-44C3-AD87-32348ADDE8E9}" type="slidenum">
              <a:rPr lang="es-MX" smtClean="0"/>
              <a:t>‹Nº›</a:t>
            </a:fld>
            <a:endParaRPr lang="es-MX"/>
          </a:p>
        </p:txBody>
      </p:sp>
    </p:spTree>
    <p:extLst>
      <p:ext uri="{BB962C8B-B14F-4D97-AF65-F5344CB8AC3E}">
        <p14:creationId xmlns:p14="http://schemas.microsoft.com/office/powerpoint/2010/main" val="41796869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57074" y="772732"/>
            <a:ext cx="8676222" cy="3721994"/>
          </a:xfrm>
        </p:spPr>
        <p:txBody>
          <a:bodyPr>
            <a:normAutofit/>
          </a:bodyPr>
          <a:lstStyle/>
          <a:p>
            <a:r>
              <a:rPr lang="es-MX" sz="6000" b="1" dirty="0" smtClean="0"/>
              <a:t>METODO DE LA TRANSFORMADA INVERSA</a:t>
            </a:r>
            <a:endParaRPr lang="es-MX" sz="6000" b="1" dirty="0"/>
          </a:p>
        </p:txBody>
      </p:sp>
    </p:spTree>
    <p:extLst>
      <p:ext uri="{BB962C8B-B14F-4D97-AF65-F5344CB8AC3E}">
        <p14:creationId xmlns:p14="http://schemas.microsoft.com/office/powerpoint/2010/main" val="3310281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28534" y="772732"/>
            <a:ext cx="9905998" cy="4043968"/>
          </a:xfrm>
        </p:spPr>
        <p:txBody>
          <a:bodyPr>
            <a:normAutofit/>
          </a:bodyPr>
          <a:lstStyle/>
          <a:p>
            <a:pPr marL="0" indent="0">
              <a:buNone/>
            </a:pPr>
            <a:r>
              <a:rPr lang="es-MX" sz="2800" dirty="0"/>
              <a:t>• Un modelo de simulación permite entender cualquier </a:t>
            </a:r>
            <a:r>
              <a:rPr lang="es-MX" sz="2800" dirty="0" smtClean="0"/>
              <a:t>sistema</a:t>
            </a:r>
            <a:r>
              <a:rPr lang="es-MX" sz="2800" dirty="0"/>
              <a:t>. Para lograr la mejor representación posible de la </a:t>
            </a:r>
            <a:r>
              <a:rPr lang="es-MX" sz="2800" dirty="0" smtClean="0"/>
              <a:t>realidad</a:t>
            </a:r>
            <a:r>
              <a:rPr lang="es-MX" sz="2800" dirty="0"/>
              <a:t>, se necesita recurrir a variables aleatorias que </a:t>
            </a:r>
            <a:r>
              <a:rPr lang="es-MX" sz="2800" dirty="0" smtClean="0"/>
              <a:t>representen </a:t>
            </a:r>
            <a:r>
              <a:rPr lang="es-MX" sz="2800" dirty="0"/>
              <a:t>el comportamiento variable en el sistema y </a:t>
            </a:r>
            <a:r>
              <a:rPr lang="es-MX" sz="2800" dirty="0" smtClean="0"/>
              <a:t>que </a:t>
            </a:r>
            <a:r>
              <a:rPr lang="es-MX" sz="2800" dirty="0"/>
              <a:t>interactúan entre sí.</a:t>
            </a:r>
          </a:p>
        </p:txBody>
      </p:sp>
    </p:spTree>
    <p:extLst>
      <p:ext uri="{BB962C8B-B14F-4D97-AF65-F5344CB8AC3E}">
        <p14:creationId xmlns:p14="http://schemas.microsoft.com/office/powerpoint/2010/main" val="3985525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47475" y="1160171"/>
            <a:ext cx="9905998" cy="3124201"/>
          </a:xfrm>
        </p:spPr>
        <p:txBody>
          <a:bodyPr>
            <a:normAutofit/>
          </a:bodyPr>
          <a:lstStyle/>
          <a:p>
            <a:r>
              <a:rPr lang="es-MX" sz="2800" dirty="0"/>
              <a:t>¿Cómo se puede simular el tiempo en que tarda un empleado en atender a un cliente, sabiendo </a:t>
            </a:r>
            <a:r>
              <a:rPr lang="es-MX" sz="2800" dirty="0" smtClean="0"/>
              <a:t>que </a:t>
            </a:r>
            <a:r>
              <a:rPr lang="es-MX" sz="2800" dirty="0"/>
              <a:t>en la realidad estos tiempos no son fijos, que en determinados momentos se forma una cola </a:t>
            </a:r>
            <a:r>
              <a:rPr lang="es-MX" sz="2800" dirty="0" smtClean="0"/>
              <a:t>de </a:t>
            </a:r>
            <a:r>
              <a:rPr lang="es-MX" sz="2800" dirty="0"/>
              <a:t>espera, o que el tiempo entre arribos de los clientes al lugar del servidor es aleatorio?</a:t>
            </a:r>
          </a:p>
          <a:p>
            <a:endParaRPr lang="es-MX" sz="2800" dirty="0"/>
          </a:p>
        </p:txBody>
      </p:sp>
    </p:spTree>
    <p:extLst>
      <p:ext uri="{BB962C8B-B14F-4D97-AF65-F5344CB8AC3E}">
        <p14:creationId xmlns:p14="http://schemas.microsoft.com/office/powerpoint/2010/main" val="2371146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31565" y="1070019"/>
            <a:ext cx="9905998" cy="3308798"/>
          </a:xfrm>
        </p:spPr>
        <p:txBody>
          <a:bodyPr>
            <a:normAutofit/>
          </a:bodyPr>
          <a:lstStyle/>
          <a:p>
            <a:r>
              <a:rPr lang="es-MX" sz="2800" dirty="0"/>
              <a:t>Para resolver estos problemas, se requiere generar números aleatorios distribuidos </a:t>
            </a:r>
            <a:r>
              <a:rPr lang="es-MX" sz="2800" dirty="0" smtClean="0"/>
              <a:t>uniformemente y </a:t>
            </a:r>
            <a:r>
              <a:rPr lang="es-MX" sz="2800" dirty="0"/>
              <a:t>con ellos y la distribución de probabilidad a la </a:t>
            </a:r>
            <a:r>
              <a:rPr lang="es-MX" sz="2800" dirty="0" smtClean="0"/>
              <a:t>que </a:t>
            </a:r>
            <a:r>
              <a:rPr lang="es-MX" sz="2800" dirty="0"/>
              <a:t>se ajustan los datos obtenidos del sistema real, obtener los valores simulados de la variable de </a:t>
            </a:r>
            <a:r>
              <a:rPr lang="es-MX" sz="2800" dirty="0" smtClean="0"/>
              <a:t>interés</a:t>
            </a:r>
            <a:r>
              <a:rPr lang="es-MX" sz="2800" dirty="0"/>
              <a:t>. </a:t>
            </a:r>
          </a:p>
        </p:txBody>
      </p:sp>
    </p:spTree>
    <p:extLst>
      <p:ext uri="{BB962C8B-B14F-4D97-AF65-F5344CB8AC3E}">
        <p14:creationId xmlns:p14="http://schemas.microsoft.com/office/powerpoint/2010/main" val="2584936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Números aleatorios y sus propiedades. </a:t>
            </a:r>
            <a:br>
              <a:rPr lang="es-MX" dirty="0"/>
            </a:br>
            <a:endParaRPr lang="es-MX" dirty="0"/>
          </a:p>
        </p:txBody>
      </p:sp>
      <p:sp>
        <p:nvSpPr>
          <p:cNvPr id="3" name="Marcador de contenido 2"/>
          <p:cNvSpPr>
            <a:spLocks noGrp="1"/>
          </p:cNvSpPr>
          <p:nvPr>
            <p:ph idx="1"/>
          </p:nvPr>
        </p:nvSpPr>
        <p:spPr>
          <a:xfrm>
            <a:off x="1141413" y="2023055"/>
            <a:ext cx="9905998" cy="3124201"/>
          </a:xfrm>
        </p:spPr>
        <p:txBody>
          <a:bodyPr>
            <a:normAutofit/>
          </a:bodyPr>
          <a:lstStyle/>
          <a:p>
            <a:r>
              <a:rPr lang="es-MX" sz="2800" dirty="0" smtClean="0"/>
              <a:t>Una </a:t>
            </a:r>
            <a:r>
              <a:rPr lang="es-MX" sz="2800" dirty="0"/>
              <a:t>secuencia de números aleatorios R1, R2,... debe tener dos importantes </a:t>
            </a:r>
            <a:r>
              <a:rPr lang="es-MX" sz="2800" dirty="0" smtClean="0"/>
              <a:t>propiedades estadísticas</a:t>
            </a:r>
            <a:r>
              <a:rPr lang="es-MX" sz="2800" dirty="0"/>
              <a:t>: uniformidad e independencia. Cada número aleatorio </a:t>
            </a:r>
            <a:r>
              <a:rPr lang="es-MX" sz="2800" dirty="0" err="1"/>
              <a:t>Ri</a:t>
            </a:r>
            <a:r>
              <a:rPr lang="es-MX" sz="2800" dirty="0"/>
              <a:t> es una muestra independiente tomada de una distribución continua </a:t>
            </a:r>
            <a:r>
              <a:rPr lang="es-MX" sz="2800" dirty="0" smtClean="0"/>
              <a:t>uniforme </a:t>
            </a:r>
            <a:r>
              <a:rPr lang="es-MX" sz="2800" dirty="0"/>
              <a:t>entre cero y uno. </a:t>
            </a:r>
          </a:p>
        </p:txBody>
      </p:sp>
    </p:spTree>
    <p:extLst>
      <p:ext uri="{BB962C8B-B14F-4D97-AF65-F5344CB8AC3E}">
        <p14:creationId xmlns:p14="http://schemas.microsoft.com/office/powerpoint/2010/main" val="607001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167426"/>
            <a:ext cx="9905998" cy="1690352"/>
          </a:xfrm>
        </p:spPr>
        <p:txBody>
          <a:bodyPr/>
          <a:lstStyle/>
          <a:p>
            <a:r>
              <a:rPr lang="es-MX" dirty="0" smtClean="0"/>
              <a:t>EN QUE CONSISTE LA TRANSFORMADA INVERSA</a:t>
            </a:r>
            <a:endParaRPr lang="es-MX" dirty="0"/>
          </a:p>
        </p:txBody>
      </p:sp>
      <p:sp>
        <p:nvSpPr>
          <p:cNvPr id="3" name="Marcador de contenido 2"/>
          <p:cNvSpPr>
            <a:spLocks noGrp="1"/>
          </p:cNvSpPr>
          <p:nvPr>
            <p:ph idx="1"/>
          </p:nvPr>
        </p:nvSpPr>
        <p:spPr>
          <a:xfrm>
            <a:off x="1257323" y="1857778"/>
            <a:ext cx="9905998" cy="3666186"/>
          </a:xfrm>
        </p:spPr>
        <p:txBody>
          <a:bodyPr>
            <a:normAutofit/>
          </a:bodyPr>
          <a:lstStyle/>
          <a:p>
            <a:r>
              <a:rPr lang="es-MX" sz="2400" dirty="0" smtClean="0"/>
              <a:t>1</a:t>
            </a:r>
            <a:r>
              <a:rPr lang="es-MX" sz="2400" dirty="0"/>
              <a:t>. Definir la función de densidad F(x) que represente la </a:t>
            </a:r>
          </a:p>
          <a:p>
            <a:pPr marL="0" indent="0">
              <a:buNone/>
            </a:pPr>
            <a:r>
              <a:rPr lang="es-MX" sz="2400" dirty="0"/>
              <a:t>variable a modelar.</a:t>
            </a:r>
          </a:p>
          <a:p>
            <a:r>
              <a:rPr lang="es-MX" sz="2400" dirty="0"/>
              <a:t>2. Calcular la función de densidad acumulada F(x).</a:t>
            </a:r>
          </a:p>
          <a:p>
            <a:r>
              <a:rPr lang="es-MX" sz="2400" dirty="0"/>
              <a:t>3. Despejar la variable aleatoria x y obtener la función </a:t>
            </a:r>
          </a:p>
          <a:p>
            <a:pPr marL="0" indent="0">
              <a:buNone/>
            </a:pPr>
            <a:r>
              <a:rPr lang="es-MX" sz="2400" dirty="0"/>
              <a:t>acumulada inversa.</a:t>
            </a:r>
          </a:p>
          <a:p>
            <a:r>
              <a:rPr lang="es-MX" sz="2400" dirty="0"/>
              <a:t>4. Generar las variables aleatorias, sustituyendo valores </a:t>
            </a:r>
          </a:p>
          <a:p>
            <a:pPr marL="0" indent="0">
              <a:buNone/>
            </a:pPr>
            <a:r>
              <a:rPr lang="es-MX" sz="2400" dirty="0"/>
              <a:t>con números aleatorios en la función acumulada </a:t>
            </a:r>
            <a:r>
              <a:rPr lang="es-MX" sz="2400" dirty="0" smtClean="0"/>
              <a:t>inversa</a:t>
            </a:r>
            <a:r>
              <a:rPr lang="es-MX" sz="2400" dirty="0"/>
              <a:t>.</a:t>
            </a:r>
          </a:p>
        </p:txBody>
      </p:sp>
    </p:spTree>
    <p:extLst>
      <p:ext uri="{BB962C8B-B14F-4D97-AF65-F5344CB8AC3E}">
        <p14:creationId xmlns:p14="http://schemas.microsoft.com/office/powerpoint/2010/main" val="4173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75546"/>
            <a:ext cx="9905998" cy="1458532"/>
          </a:xfrm>
        </p:spPr>
        <p:txBody>
          <a:bodyPr/>
          <a:lstStyle/>
          <a:p>
            <a:r>
              <a:rPr lang="es-MX" dirty="0" smtClean="0"/>
              <a:t>COMENZAMOS: </a:t>
            </a:r>
            <a:endParaRPr lang="es-MX" dirty="0"/>
          </a:p>
        </p:txBody>
      </p:sp>
      <p:sp>
        <p:nvSpPr>
          <p:cNvPr id="3" name="Marcador de contenido 2"/>
          <p:cNvSpPr>
            <a:spLocks noGrp="1"/>
          </p:cNvSpPr>
          <p:nvPr>
            <p:ph idx="1"/>
          </p:nvPr>
        </p:nvSpPr>
        <p:spPr>
          <a:xfrm>
            <a:off x="1088892" y="804812"/>
            <a:ext cx="9905998" cy="3124201"/>
          </a:xfrm>
        </p:spPr>
        <p:txBody>
          <a:bodyPr>
            <a:normAutofit/>
          </a:bodyPr>
          <a:lstStyle/>
          <a:p>
            <a:r>
              <a:rPr lang="es-MX" sz="2400" dirty="0"/>
              <a:t>Se utiliza la función de distribución acumulada F(x), que está definida entre 0 y 1. Los números </a:t>
            </a:r>
            <a:r>
              <a:rPr lang="es-MX" sz="2400" dirty="0" smtClean="0"/>
              <a:t>aleatorios </a:t>
            </a:r>
            <a:r>
              <a:rPr lang="es-MX" sz="2400" dirty="0"/>
              <a:t>distribuidos uniformemente tienen valores entre 0 y 1</a:t>
            </a:r>
            <a:r>
              <a:rPr lang="es-MX" sz="2400" dirty="0" smtClean="0"/>
              <a:t>.</a:t>
            </a:r>
          </a:p>
          <a:p>
            <a:endParaRPr lang="es-MX" sz="2400" dirty="0" smtClean="0"/>
          </a:p>
          <a:p>
            <a:endParaRPr lang="es-MX" sz="2400" dirty="0"/>
          </a:p>
        </p:txBody>
      </p:sp>
      <p:pic>
        <p:nvPicPr>
          <p:cNvPr id="4" name="Imagen 3"/>
          <p:cNvPicPr>
            <a:picLocks noChangeAspect="1"/>
          </p:cNvPicPr>
          <p:nvPr/>
        </p:nvPicPr>
        <p:blipFill>
          <a:blip r:embed="rId2"/>
          <a:stretch>
            <a:fillRect/>
          </a:stretch>
        </p:blipFill>
        <p:spPr>
          <a:xfrm>
            <a:off x="1767111" y="2770064"/>
            <a:ext cx="8549560" cy="769312"/>
          </a:xfrm>
          <a:prstGeom prst="rect">
            <a:avLst/>
          </a:prstGeom>
        </p:spPr>
      </p:pic>
      <p:sp>
        <p:nvSpPr>
          <p:cNvPr id="5" name="Marcador de contenido 2"/>
          <p:cNvSpPr txBox="1">
            <a:spLocks/>
          </p:cNvSpPr>
          <p:nvPr/>
        </p:nvSpPr>
        <p:spPr>
          <a:xfrm>
            <a:off x="1088892" y="3213261"/>
            <a:ext cx="9905998" cy="3124201"/>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r>
              <a:rPr lang="es-MX" sz="2400" dirty="0" smtClean="0"/>
              <a:t>Es por esto que se denomina al método como el de la transformada inversa dada una función acumulada de una distribución, se obtiene el valor de la variable en este caso la variable x.</a:t>
            </a:r>
            <a:endParaRPr lang="es-MX" sz="2400" dirty="0"/>
          </a:p>
        </p:txBody>
      </p:sp>
    </p:spTree>
    <p:extLst>
      <p:ext uri="{BB962C8B-B14F-4D97-AF65-F5344CB8AC3E}">
        <p14:creationId xmlns:p14="http://schemas.microsoft.com/office/powerpoint/2010/main" val="149912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87887" y="357723"/>
            <a:ext cx="9543245" cy="5953228"/>
          </a:xfrm>
          <a:prstGeom prst="rect">
            <a:avLst/>
          </a:prstGeom>
        </p:spPr>
      </p:pic>
    </p:spTree>
    <p:extLst>
      <p:ext uri="{BB962C8B-B14F-4D97-AF65-F5344CB8AC3E}">
        <p14:creationId xmlns:p14="http://schemas.microsoft.com/office/powerpoint/2010/main" val="921919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ChangeArrowheads="1"/>
          </p:cNvSpPr>
          <p:nvPr/>
        </p:nvSpPr>
        <p:spPr bwMode="auto">
          <a:xfrm>
            <a:off x="2208213" y="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3200">
                <a:solidFill>
                  <a:schemeClr val="tx2"/>
                </a:solidFill>
              </a:rPr>
              <a:t>Comentarios acerca del método de la Transformada Inversa</a:t>
            </a:r>
          </a:p>
        </p:txBody>
      </p:sp>
      <p:sp>
        <p:nvSpPr>
          <p:cNvPr id="21507" name="Rectangle 7"/>
          <p:cNvSpPr>
            <a:spLocks noChangeArrowheads="1"/>
          </p:cNvSpPr>
          <p:nvPr/>
        </p:nvSpPr>
        <p:spPr bwMode="auto">
          <a:xfrm>
            <a:off x="2030413" y="1066800"/>
            <a:ext cx="812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s-ES" sz="2400" dirty="0"/>
              <a:t>Desventajas:</a:t>
            </a:r>
          </a:p>
          <a:p>
            <a:pPr lvl="1" eaLnBrk="1" hangingPunct="1"/>
            <a:r>
              <a:rPr lang="es-ES" sz="2000" dirty="0"/>
              <a:t>La desventaja asociada a la búsqueda de la función inversa o de la función de distribución acumulada, </a:t>
            </a:r>
            <a:r>
              <a:rPr lang="es-ES" sz="2000" i="1" dirty="0"/>
              <a:t>F</a:t>
            </a:r>
            <a:r>
              <a:rPr lang="es-ES" sz="2000" baseline="30000" dirty="0"/>
              <a:t>-1</a:t>
            </a:r>
            <a:r>
              <a:rPr lang="es-ES" sz="2000" dirty="0"/>
              <a:t>, en algunos casos.</a:t>
            </a:r>
          </a:p>
          <a:p>
            <a:pPr lvl="1" eaLnBrk="1" hangingPunct="1"/>
            <a:r>
              <a:rPr lang="es-ES" sz="2000" dirty="0"/>
              <a:t>En no todos los casos es una aproximación muy eficiente (</a:t>
            </a:r>
            <a:r>
              <a:rPr lang="es-ES" sz="2000" dirty="0" err="1"/>
              <a:t>Ej</a:t>
            </a:r>
            <a:r>
              <a:rPr lang="es-ES" sz="2000" dirty="0"/>
              <a:t>:, otros métodos tal vez requieren menos tiempos de cómputo)</a:t>
            </a:r>
          </a:p>
          <a:p>
            <a:pPr lvl="1" eaLnBrk="1" hangingPunct="1"/>
            <a:endParaRPr lang="es-ES" sz="2000" dirty="0"/>
          </a:p>
          <a:p>
            <a:pPr eaLnBrk="1" hangingPunct="1"/>
            <a:r>
              <a:rPr lang="es-ES" sz="2400" dirty="0"/>
              <a:t>Ventajas:</a:t>
            </a:r>
          </a:p>
          <a:p>
            <a:pPr lvl="1" eaLnBrk="1" hangingPunct="1"/>
            <a:r>
              <a:rPr lang="es-ES" sz="2000" dirty="0"/>
              <a:t>Facilita algunas técnicas de la reducción de varianza especialmente cuando es necesaria la sincronización de números aleatorios),</a:t>
            </a:r>
          </a:p>
          <a:p>
            <a:pPr lvl="1" eaLnBrk="1" hangingPunct="1"/>
            <a:r>
              <a:rPr lang="es-ES" sz="2000" dirty="0" err="1"/>
              <a:t>Facil</a:t>
            </a:r>
            <a:r>
              <a:rPr lang="es-ES" sz="2000" dirty="0"/>
              <a:t> para generar desde funciones truncadas,</a:t>
            </a:r>
          </a:p>
          <a:p>
            <a:pPr lvl="1" eaLnBrk="1" hangingPunct="1"/>
            <a:r>
              <a:rPr lang="es-ES" sz="2000" dirty="0"/>
              <a:t>Muy útil para generación de estadísticos de orden,  </a:t>
            </a:r>
            <a:r>
              <a:rPr lang="es-ES" sz="2000" dirty="0" err="1"/>
              <a:t>Ej</a:t>
            </a:r>
            <a:r>
              <a:rPr lang="es-ES" sz="2000" dirty="0"/>
              <a:t>: Generar una variable aleatoria al azar que sea la más pequeña de 5 otras variables al azar distribuidas de idéntica forma (aplicación: tiempo en el sistema con 5 componentes </a:t>
            </a:r>
            <a:r>
              <a:rPr lang="es-ES" sz="2000" dirty="0" err="1"/>
              <a:t>identicos</a:t>
            </a:r>
            <a:r>
              <a:rPr lang="es-ES" sz="2000" dirty="0"/>
              <a:t> en serie).</a:t>
            </a:r>
          </a:p>
          <a:p>
            <a:pPr eaLnBrk="1" hangingPunct="1"/>
            <a:endParaRPr lang="es-ES" sz="2400" dirty="0"/>
          </a:p>
        </p:txBody>
      </p:sp>
    </p:spTree>
    <p:extLst>
      <p:ext uri="{BB962C8B-B14F-4D97-AF65-F5344CB8AC3E}">
        <p14:creationId xmlns:p14="http://schemas.microsoft.com/office/powerpoint/2010/main" val="12625785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TC103457485[[fn=Malla]]</Template>
  <TotalTime>1310</TotalTime>
  <Words>450</Words>
  <Application>Microsoft Office PowerPoint</Application>
  <PresentationFormat>Panorámica</PresentationFormat>
  <Paragraphs>27</Paragraphs>
  <Slides>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Century Gothic</vt:lpstr>
      <vt:lpstr>Malla</vt:lpstr>
      <vt:lpstr>METODO DE LA TRANSFORMADA INVERSA</vt:lpstr>
      <vt:lpstr>Presentación de PowerPoint</vt:lpstr>
      <vt:lpstr>Presentación de PowerPoint</vt:lpstr>
      <vt:lpstr>Presentación de PowerPoint</vt:lpstr>
      <vt:lpstr>Números aleatorios y sus propiedades.  </vt:lpstr>
      <vt:lpstr>EN QUE CONSISTE LA TRANSFORMADA INVERSA</vt:lpstr>
      <vt:lpstr>COMENZAMOS: </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 DE LA TRANSFORMADA INVERSA</dc:title>
  <dc:creator>RoCaNlOvEr HdZ</dc:creator>
  <cp:lastModifiedBy>RoCaNlOvEr HdZ</cp:lastModifiedBy>
  <cp:revision>8</cp:revision>
  <dcterms:created xsi:type="dcterms:W3CDTF">2014-10-07T03:02:04Z</dcterms:created>
  <dcterms:modified xsi:type="dcterms:W3CDTF">2014-10-08T07:27:27Z</dcterms:modified>
</cp:coreProperties>
</file>